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49" r:id="rId2"/>
    <p:sldMasterId id="2147483650" r:id="rId3"/>
  </p:sldMasterIdLst>
  <p:notesMasterIdLst>
    <p:notesMasterId r:id="rId27"/>
  </p:notesMasterIdLst>
  <p:handoutMasterIdLst>
    <p:handoutMasterId r:id="rId28"/>
  </p:handoutMasterIdLst>
  <p:sldIdLst>
    <p:sldId id="259" r:id="rId4"/>
    <p:sldId id="256" r:id="rId5"/>
    <p:sldId id="257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58" r:id="rId15"/>
    <p:sldId id="270" r:id="rId16"/>
    <p:sldId id="271" r:id="rId17"/>
    <p:sldId id="274" r:id="rId18"/>
    <p:sldId id="272" r:id="rId19"/>
    <p:sldId id="280" r:id="rId20"/>
    <p:sldId id="273" r:id="rId21"/>
    <p:sldId id="275" r:id="rId22"/>
    <p:sldId id="276" r:id="rId23"/>
    <p:sldId id="277" r:id="rId24"/>
    <p:sldId id="278" r:id="rId25"/>
    <p:sldId id="279" r:id="rId26"/>
  </p:sldIdLst>
  <p:sldSz cx="9144000" cy="6858000" type="screen4x3"/>
  <p:notesSz cx="6858000" cy="9144000"/>
  <p:embeddedFontLst>
    <p:embeddedFont>
      <p:font typeface="Calibri" pitchFamily="34" charset="0"/>
      <p:regular r:id="rId29"/>
      <p:bold r:id="rId30"/>
      <p:italic r:id="rId31"/>
      <p:boldItalic r:id="rId32"/>
    </p:embeddedFont>
    <p:embeddedFont>
      <p:font typeface="Bangle"/>
      <p:regular r:id="rId33"/>
      <p:bold r:id="rId34"/>
      <p:italic r:id="rId35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66"/>
    <a:srgbClr val="458B66"/>
    <a:srgbClr val="3366FF"/>
    <a:srgbClr val="FF6600"/>
    <a:srgbClr val="FF3300"/>
    <a:srgbClr val="006666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62" autoAdjust="0"/>
    <p:restoredTop sz="95070" autoAdjust="0"/>
  </p:normalViewPr>
  <p:slideViewPr>
    <p:cSldViewPr>
      <p:cViewPr>
        <p:scale>
          <a:sx n="51" d="100"/>
          <a:sy n="51" d="100"/>
        </p:scale>
        <p:origin x="-702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5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4.fntdata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EL CICLO EVANGELISTICO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15D159-E0FF-4644-AF72-53E80C40AC32}" type="datetimeFigureOut">
              <a:rPr lang="en-US" smtClean="0"/>
              <a:pPr/>
              <a:t>9/7/2012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2123AE-A713-4707-809D-5CDFE50B8E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47204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EL CICLO EVANGELISTICO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72F2DE-9544-4D96-AAF9-CBB6CB93EB15}" type="datetimeFigureOut">
              <a:rPr lang="en-US" smtClean="0"/>
              <a:pPr/>
              <a:t>9/7/2012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FD5C3-F6EE-41A2-8563-EC545D0A64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87071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MX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EL CICLO EVANGELISTICO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D5C3-F6EE-41A2-8563-EC545D0A643E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FD5C3-F6EE-41A2-8563-EC545D0A643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smtClean="0"/>
              <a:t>EL CICLO EVANGELISTICO</a:t>
            </a: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783A6D-FE9C-41E3-AFAF-A59DD1B3064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09FE91-EC80-4CFE-9A8A-35CCA383686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00A955-908E-450B-82F6-34E4CFDCECC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B5458D-57B9-4972-B8C0-4F4462DB55E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445F89-A94C-46EF-AB79-75B715EB2D2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23A043-9DAC-4955-AF62-5FBFF986CF1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76535E-CE52-403D-A055-88542ABC521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81CAF0-CA20-4224-9FC6-0FA881106EC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739951-72B9-4B56-8E07-25DBF8B2A44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40C4FF-71C6-4109-BF54-025DDF3D8F7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F21654-4A15-4BAC-8913-E636EEB3469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327F00-3CBA-4A4F-8DBE-98832193154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320FEC-BA4E-493E-8B56-4A71AF36C7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06C8CA-C645-4EB2-98FE-61F033BF9F5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421DD8-16D7-4890-8883-3BE4E0ADF0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7921B6-02EA-4A1E-97D6-91C13DBE35B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CF59E0-6175-431B-B768-A4F20AEC588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073E14-4232-4C29-B759-22EEC561049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08CEFD-E5EA-4BAB-8EF7-B2057E800EB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22858B-B25E-425A-BEB5-AC77BCD15BA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2537F3-F975-4639-80AD-3E8C2E236BD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600ED9-C60B-4A32-9E45-1AC861CA877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BC826C-A7D0-453B-871E-C0B1002183D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01E06A-E360-4630-99FD-233A7D708B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E1E977-D3E1-4A56-9D72-4E3D2A213A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ED75D4-8D9D-4C2F-BA3B-43B4E7DAEE3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417B5F-150E-4ABD-B36E-5233B1079D9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D06783-536B-4948-93D8-47F19A3ADEF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B1A6B2-B6AE-47F2-B3B5-2A474325585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663F3B-7FED-453D-B459-902DAB8B66D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324D65-9FC0-4E8E-8C04-145A5E3FF8A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88F44A-3D98-47AD-8D02-589591B4091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6F3FB5-270B-4DB7-9DE3-EC3013537F3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4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B4BF736E-B4D0-4BDD-9E04-00BB557A5464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169" name="Picture 145" descr="god given increase the_t_nt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5588" cy="6859588"/>
          </a:xfrm>
          <a:prstGeom prst="rect">
            <a:avLst/>
          </a:prstGeom>
          <a:noFill/>
        </p:spPr>
      </p:pic>
      <p:pic>
        <p:nvPicPr>
          <p:cNvPr id="2" name="Picture 2" descr="C:\Documents and Settings\JHerrera\My Documents\Dropbox\Side jobs\President PPTs\SOJ\Graphics\EDJseguimientoAbril2012PPT.jp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5C8D924-1EDE-4E18-8DCC-F80DF99258B5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4244" name="Picture 148" descr="god given increase the_c_nt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5588" cy="6859588"/>
          </a:xfrm>
          <a:prstGeom prst="rect">
            <a:avLst/>
          </a:prstGeom>
          <a:noFill/>
        </p:spPr>
      </p:pic>
      <p:pic>
        <p:nvPicPr>
          <p:cNvPr id="2050" name="Picture 2" descr="C:\Documents and Settings\JHerrera\My Documents\Dropbox\Side jobs\President PPTs\SOJ\Graphics\EDJslides.jp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-1"/>
            <a:ext cx="9144000" cy="6863701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B3D699BF-A893-4BC0-9C61-F32E8FA92816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5451" name="Picture 91" descr="god given increase the_cb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5588" cy="6859588"/>
          </a:xfrm>
          <a:prstGeom prst="rect">
            <a:avLst/>
          </a:prstGeom>
          <a:noFill/>
        </p:spPr>
      </p:pic>
      <p:pic>
        <p:nvPicPr>
          <p:cNvPr id="8" name="Picture 2" descr="C:\Documents and Settings\JHerrera\My Documents\Dropbox\Side jobs\President PPTs\SOJ\Graphics\EDJslides.jp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-1"/>
            <a:ext cx="9144000" cy="6863701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1838742"/>
            <a:ext cx="8610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746125" algn="l"/>
              </a:tabLst>
            </a:pPr>
            <a:r>
              <a:rPr lang="es-ES" sz="6000" b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Bangle" pitchFamily="2" charset="0"/>
              </a:rPr>
              <a:t>IDEAS PARA UN </a:t>
            </a:r>
            <a:br>
              <a:rPr lang="es-ES" sz="6000" b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Bangle" pitchFamily="2" charset="0"/>
              </a:rPr>
            </a:br>
            <a:r>
              <a:rPr lang="es-ES" sz="6000" b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Bangle" pitchFamily="2" charset="0"/>
              </a:rPr>
              <a:t>CICLO EVANGELISTICO MAS EFECTIVO</a:t>
            </a:r>
            <a:endParaRPr lang="en-US" sz="6000" b="1" dirty="0" smtClean="0">
              <a:solidFill>
                <a:srgbClr val="000066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Bangle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5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584061"/>
            <a:ext cx="86106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746125" algn="l"/>
              </a:tabLst>
            </a:pPr>
            <a:r>
              <a:rPr lang="en-US" sz="4800" b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Bangle" pitchFamily="2" charset="0"/>
              </a:rPr>
              <a:t>1.	¡PLANEAR! </a:t>
            </a:r>
            <a:endParaRPr lang="en-US" sz="4000" b="1" dirty="0" smtClean="0">
              <a:solidFill>
                <a:srgbClr val="000066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Bangle" pitchFamily="2" charset="0"/>
            </a:endParaRPr>
          </a:p>
          <a:p>
            <a:pPr>
              <a:tabLst>
                <a:tab pos="746125" algn="l"/>
              </a:tabLst>
            </a:pPr>
            <a:endParaRPr lang="en-US" sz="3600" b="1" dirty="0">
              <a:solidFill>
                <a:srgbClr val="000066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Calibri" pitchFamily="34" charset="0"/>
            </a:endParaRPr>
          </a:p>
          <a:p>
            <a:pPr>
              <a:tabLst>
                <a:tab pos="746125" algn="l"/>
              </a:tabLst>
            </a:pPr>
            <a:r>
              <a:rPr lang="es-ES" sz="3600" b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 pitchFamily="34" charset="0"/>
              </a:rPr>
              <a:t>Reúnase con su personal con mucho tiempo de anticipación y programe el ciclo en el calendario. Evite sobrecargar el calendario con otras actividades que puedan hacer que la gente quite toda su atención del ciclo. </a:t>
            </a:r>
            <a:endParaRPr lang="en-US" sz="3600" b="1" dirty="0" smtClean="0">
              <a:solidFill>
                <a:srgbClr val="000066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5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LENDAR CYCL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7264" y="3657600"/>
            <a:ext cx="4259679" cy="28956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152400" y="167045"/>
            <a:ext cx="8763000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s-ES" sz="3200" b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 pitchFamily="34" charset="0"/>
                <a:ea typeface="Calibri" pitchFamily="34" charset="0"/>
                <a:cs typeface="Times New Roman" pitchFamily="18" charset="0"/>
              </a:rPr>
              <a:t>A medida que su iglesia comienza a moverse hacia convertirse en una iglesia celular, el calendario va a jugar un papel muy importante en su éxito. Reúnase con su equipo de trabajo en octubre o en noviembre para planear el siguiente año, dando prioridad al Ciclo </a:t>
            </a:r>
            <a:r>
              <a:rPr lang="es-ES" sz="3200" b="1" dirty="0" err="1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 pitchFamily="34" charset="0"/>
                <a:ea typeface="Calibri" pitchFamily="34" charset="0"/>
                <a:cs typeface="Times New Roman" pitchFamily="18" charset="0"/>
              </a:rPr>
              <a:t>Evangelístico</a:t>
            </a:r>
            <a:r>
              <a:rPr lang="es-ES" sz="3200" b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 pitchFamily="34" charset="0"/>
                <a:ea typeface="Calibri" pitchFamily="34" charset="0"/>
                <a:cs typeface="Times New Roman" pitchFamily="18" charset="0"/>
              </a:rPr>
              <a:t>, a los Retiros, a la Escuela de Discipulado, etc.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707410"/>
            <a:ext cx="8610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746125" algn="l"/>
              </a:tabLst>
            </a:pPr>
            <a:r>
              <a:rPr lang="en-US" sz="4800" b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Bangle" pitchFamily="2" charset="0"/>
              </a:rPr>
              <a:t>2.	¡COMPROMISO! </a:t>
            </a:r>
            <a:endParaRPr lang="en-US" sz="4000" b="1" dirty="0">
              <a:solidFill>
                <a:srgbClr val="000066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Bangle" pitchFamily="2" charset="0"/>
            </a:endParaRPr>
          </a:p>
          <a:p>
            <a:pPr>
              <a:tabLst>
                <a:tab pos="746125" algn="l"/>
              </a:tabLst>
            </a:pPr>
            <a:endParaRPr lang="en-US" sz="3600" b="1" dirty="0" smtClean="0">
              <a:solidFill>
                <a:srgbClr val="000066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Calibri" pitchFamily="34" charset="0"/>
            </a:endParaRPr>
          </a:p>
          <a:p>
            <a:pPr>
              <a:tabLst>
                <a:tab pos="746125" algn="l"/>
              </a:tabLst>
            </a:pPr>
            <a:r>
              <a:rPr lang="es-ES" sz="3600" b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 pitchFamily="34" charset="0"/>
              </a:rPr>
              <a:t>Ponga en marcha el ciclo, </a:t>
            </a:r>
            <a:r>
              <a:rPr lang="es-ES" sz="3600" b="1" u="sng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 pitchFamily="34" charset="0"/>
              </a:rPr>
              <a:t>comprometiendo</a:t>
            </a:r>
            <a:r>
              <a:rPr lang="es-ES" sz="3600" b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 pitchFamily="34" charset="0"/>
              </a:rPr>
              <a:t> al mayor número de personas a que participen.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5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381000"/>
            <a:ext cx="8610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577850" algn="l"/>
              </a:tabLst>
            </a:pPr>
            <a:r>
              <a:rPr lang="en-US" sz="3600" b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 pitchFamily="34" charset="0"/>
              </a:rPr>
              <a:t>•	</a:t>
            </a:r>
            <a:r>
              <a:rPr lang="es-ES" sz="3600" b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 pitchFamily="34" charset="0"/>
              </a:rPr>
              <a:t>Deles un separador con espacios para 	los nombres de sus amigos.</a:t>
            </a:r>
          </a:p>
          <a:p>
            <a:pPr>
              <a:tabLst>
                <a:tab pos="577850" algn="l"/>
              </a:tabLst>
            </a:pPr>
            <a:endParaRPr lang="es-ES" sz="3600" b="1" dirty="0" smtClean="0">
              <a:solidFill>
                <a:srgbClr val="000066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Calibri" pitchFamily="34" charset="0"/>
            </a:endParaRPr>
          </a:p>
          <a:p>
            <a:pPr>
              <a:tabLst>
                <a:tab pos="577850" algn="l"/>
              </a:tabLst>
            </a:pPr>
            <a:r>
              <a:rPr lang="es-ES" sz="3600" b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 pitchFamily="34" charset="0"/>
              </a:rPr>
              <a:t>•	Invítelos al altar para que hagan 		una oración de compromiso.</a:t>
            </a:r>
          </a:p>
          <a:p>
            <a:pPr>
              <a:tabLst>
                <a:tab pos="577850" algn="l"/>
              </a:tabLst>
            </a:pPr>
            <a:endParaRPr lang="es-ES" sz="3600" b="1" dirty="0" smtClean="0">
              <a:solidFill>
                <a:srgbClr val="000066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Calibri" pitchFamily="34" charset="0"/>
            </a:endParaRPr>
          </a:p>
          <a:p>
            <a:pPr>
              <a:tabLst>
                <a:tab pos="577850" algn="l"/>
              </a:tabLst>
            </a:pPr>
            <a:r>
              <a:rPr lang="es-ES" sz="3600" b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 pitchFamily="34" charset="0"/>
              </a:rPr>
              <a:t>•	Algunos pastores incluso hacen que 	firmen una tarjeta de compromiso 		por separado.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5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ookmarker.jpg"/>
          <p:cNvPicPr>
            <a:picLocks noChangeAspect="1"/>
          </p:cNvPicPr>
          <p:nvPr/>
        </p:nvPicPr>
        <p:blipFill>
          <a:blip r:embed="rId2" cstate="print"/>
          <a:srcRect r="50865"/>
          <a:stretch>
            <a:fillRect/>
          </a:stretch>
        </p:blipFill>
        <p:spPr>
          <a:xfrm>
            <a:off x="2667000" y="838200"/>
            <a:ext cx="6024674" cy="48006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6" name="Group 5"/>
          <p:cNvGrpSpPr/>
          <p:nvPr/>
        </p:nvGrpSpPr>
        <p:grpSpPr>
          <a:xfrm>
            <a:off x="533400" y="457200"/>
            <a:ext cx="1905000" cy="5638800"/>
            <a:chOff x="1066800" y="609600"/>
            <a:chExt cx="2057400" cy="6035040"/>
          </a:xfrm>
        </p:grpSpPr>
        <p:pic>
          <p:nvPicPr>
            <p:cNvPr id="3" name="Picture 2" descr="Bookmarker.jpg"/>
            <p:cNvPicPr>
              <a:picLocks noChangeAspect="1"/>
            </p:cNvPicPr>
            <p:nvPr/>
          </p:nvPicPr>
          <p:blipFill>
            <a:blip r:embed="rId3" cstate="print"/>
            <a:srcRect b="26667"/>
            <a:stretch>
              <a:fillRect/>
            </a:stretch>
          </p:blipFill>
          <p:spPr>
            <a:xfrm>
              <a:off x="1066800" y="609600"/>
              <a:ext cx="2057400" cy="603504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</p:pic>
        <p:pic>
          <p:nvPicPr>
            <p:cNvPr id="5" name="Picture 4" descr="Friend Day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6800" y="690985"/>
              <a:ext cx="2031098" cy="105642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685800"/>
            <a:ext cx="86868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746125" algn="l"/>
              </a:tabLst>
            </a:pPr>
            <a:r>
              <a:rPr lang="en-US" sz="4400" b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Bangle" pitchFamily="2" charset="0"/>
              </a:rPr>
              <a:t>3.	PROMOCION SEMANAL</a:t>
            </a:r>
          </a:p>
          <a:p>
            <a:pPr>
              <a:tabLst>
                <a:tab pos="746125" algn="l"/>
              </a:tabLst>
            </a:pPr>
            <a:endParaRPr lang="es-ES" sz="3600" b="1" dirty="0" smtClean="0">
              <a:solidFill>
                <a:srgbClr val="000066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Calibri" pitchFamily="34" charset="0"/>
            </a:endParaRPr>
          </a:p>
          <a:p>
            <a:pPr>
              <a:tabLst>
                <a:tab pos="746125" algn="l"/>
              </a:tabLst>
            </a:pPr>
            <a:r>
              <a:rPr lang="es-ES" sz="3600" b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 pitchFamily="34" charset="0"/>
              </a:rPr>
              <a:t>Asegúrese de anunciar el ciclo cada semana durante los servicios dominicales.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5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685800"/>
            <a:ext cx="868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746125" algn="l"/>
              </a:tabLst>
            </a:pPr>
            <a:r>
              <a:rPr lang="es-ES" sz="3600" b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 pitchFamily="34" charset="0"/>
              </a:rPr>
              <a:t>Por ejemplo: </a:t>
            </a:r>
          </a:p>
          <a:p>
            <a:pPr>
              <a:tabLst>
                <a:tab pos="746125" algn="l"/>
              </a:tabLst>
            </a:pPr>
            <a:endParaRPr lang="es-ES" sz="3600" b="1" i="1" dirty="0" smtClean="0">
              <a:solidFill>
                <a:srgbClr val="000066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Calibri" pitchFamily="34" charset="0"/>
            </a:endParaRPr>
          </a:p>
          <a:p>
            <a:pPr>
              <a:tabLst>
                <a:tab pos="746125" algn="l"/>
              </a:tabLst>
            </a:pPr>
            <a:r>
              <a:rPr lang="es-ES" sz="3600" b="1" i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 pitchFamily="34" charset="0"/>
              </a:rPr>
              <a:t>“Esta semana entramos en la fase de "regar" en el Ciclo </a:t>
            </a:r>
            <a:r>
              <a:rPr lang="es-ES" sz="3600" b="1" i="1" dirty="0" err="1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 pitchFamily="34" charset="0"/>
              </a:rPr>
              <a:t>Evangelístico</a:t>
            </a:r>
            <a:r>
              <a:rPr lang="es-ES" sz="3600" b="1" i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 pitchFamily="34" charset="0"/>
              </a:rPr>
              <a:t>. No olvide llamar a sus amigos. De hecho, vamos a hacer una oración ahora mismo por usted y por aquellos a quienes usted va a estar llamando...”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5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ycle WATER an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0600" y="609600"/>
            <a:ext cx="7010400" cy="52578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762000"/>
            <a:ext cx="8686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746125" algn="l"/>
              </a:tabLst>
            </a:pPr>
            <a:r>
              <a:rPr lang="en-US" sz="4400" b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Bangle" pitchFamily="2" charset="0"/>
              </a:rPr>
              <a:t>4.	TEMA</a:t>
            </a:r>
            <a:endParaRPr lang="en-US" sz="3600" b="1" dirty="0" smtClean="0">
              <a:solidFill>
                <a:srgbClr val="000066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Bangle" pitchFamily="2" charset="0"/>
            </a:endParaRPr>
          </a:p>
          <a:p>
            <a:pPr>
              <a:tabLst>
                <a:tab pos="746125" algn="l"/>
              </a:tabLst>
            </a:pPr>
            <a:endParaRPr lang="en-US" sz="3600" b="1" dirty="0" smtClean="0">
              <a:solidFill>
                <a:srgbClr val="000066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Calibri" pitchFamily="34" charset="0"/>
            </a:endParaRPr>
          </a:p>
          <a:p>
            <a:pPr>
              <a:tabLst>
                <a:tab pos="746125" algn="l"/>
              </a:tabLst>
            </a:pPr>
            <a:r>
              <a:rPr lang="es-ES" sz="3600" b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 pitchFamily="34" charset="0"/>
              </a:rPr>
              <a:t>No dude en darle al Ciclo </a:t>
            </a:r>
            <a:r>
              <a:rPr lang="es-ES" sz="3600" b="1" dirty="0" err="1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 pitchFamily="34" charset="0"/>
              </a:rPr>
              <a:t>Evangelístico</a:t>
            </a:r>
            <a:r>
              <a:rPr lang="es-ES" sz="3600" b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 pitchFamily="34" charset="0"/>
              </a:rPr>
              <a:t> (CE) un tema. Aunque el CE es un engrane, usted puede dirigirlo intencionadamente hacia un propósito.</a:t>
            </a:r>
            <a:endParaRPr lang="en-US" sz="3600" b="1" dirty="0" smtClean="0">
              <a:solidFill>
                <a:srgbClr val="000066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5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267200"/>
            <a:ext cx="9144000" cy="861774"/>
          </a:xfrm>
          <a:prstGeom prst="rect">
            <a:avLst/>
          </a:prstGeom>
          <a:solidFill>
            <a:srgbClr val="00006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5000" dirty="0" smtClean="0">
                <a:solidFill>
                  <a:srgbClr val="FFC000"/>
                </a:solidFill>
                <a:effectLst/>
                <a:latin typeface="Bangle" pitchFamily="2" charset="0"/>
              </a:rPr>
              <a:t>EL CICLO EVANGELISTICO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381000"/>
            <a:ext cx="868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746125" algn="l"/>
              </a:tabLst>
            </a:pPr>
            <a:r>
              <a:rPr lang="en-US" sz="3600" b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 pitchFamily="34" charset="0"/>
              </a:rPr>
              <a:t>POR EJEMPLO:</a:t>
            </a:r>
          </a:p>
          <a:p>
            <a:pPr>
              <a:tabLst>
                <a:tab pos="746125" algn="l"/>
              </a:tabLst>
            </a:pPr>
            <a:endParaRPr lang="en-US" sz="3600" b="1" dirty="0" smtClean="0">
              <a:solidFill>
                <a:srgbClr val="000066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Calibri" pitchFamily="34" charset="0"/>
            </a:endParaRPr>
          </a:p>
          <a:p>
            <a:pPr>
              <a:tabLst>
                <a:tab pos="746125" algn="l"/>
              </a:tabLst>
            </a:pPr>
            <a:endParaRPr lang="en-US" sz="3600" b="1" dirty="0" smtClean="0">
              <a:solidFill>
                <a:srgbClr val="000066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Calibri" pitchFamily="34" charset="0"/>
            </a:endParaRPr>
          </a:p>
          <a:p>
            <a:pPr>
              <a:tabLst>
                <a:tab pos="746125" algn="l"/>
              </a:tabLst>
            </a:pPr>
            <a:r>
              <a:rPr lang="en-US" sz="3600" b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 pitchFamily="34" charset="0"/>
              </a:rPr>
              <a:t>•  	</a:t>
            </a:r>
            <a:r>
              <a:rPr lang="en-US" sz="3600" b="1" i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 pitchFamily="34" charset="0"/>
              </a:rPr>
              <a:t>“¡</a:t>
            </a:r>
            <a:r>
              <a:rPr lang="en-US" sz="3600" b="1" i="1" dirty="0" err="1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 pitchFamily="34" charset="0"/>
              </a:rPr>
              <a:t>Ven</a:t>
            </a:r>
            <a:r>
              <a:rPr lang="en-US" sz="3600" b="1" i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 pitchFamily="34" charset="0"/>
              </a:rPr>
              <a:t> y </a:t>
            </a:r>
            <a:r>
              <a:rPr lang="en-US" sz="3600" b="1" i="1" dirty="0" err="1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 pitchFamily="34" charset="0"/>
              </a:rPr>
              <a:t>Ve</a:t>
            </a:r>
            <a:r>
              <a:rPr lang="en-US" sz="3600" b="1" i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 pitchFamily="34" charset="0"/>
              </a:rPr>
              <a:t>!” (Juan 1:39)  </a:t>
            </a:r>
            <a:br>
              <a:rPr lang="en-US" sz="3600" b="1" i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 pitchFamily="34" charset="0"/>
              </a:rPr>
            </a:br>
            <a:endParaRPr lang="en-US" sz="3600" b="1" i="1" dirty="0" smtClean="0">
              <a:solidFill>
                <a:srgbClr val="000066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Calibri" pitchFamily="34" charset="0"/>
            </a:endParaRPr>
          </a:p>
          <a:p>
            <a:pPr>
              <a:tabLst>
                <a:tab pos="746125" algn="l"/>
              </a:tabLst>
            </a:pPr>
            <a:r>
              <a:rPr lang="es-ES" sz="3600" b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 pitchFamily="34" charset="0"/>
              </a:rPr>
              <a:t>Este es un tema no amenazante que invita a los amigos a venir y ver por sí mismos lo que Dios puede hacer. </a:t>
            </a:r>
            <a:endParaRPr lang="en-US" sz="3600" b="1" dirty="0" smtClean="0">
              <a:solidFill>
                <a:srgbClr val="000066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5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616089"/>
            <a:ext cx="8686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746125" algn="l"/>
              </a:tabLst>
            </a:pPr>
            <a:r>
              <a:rPr lang="en-US" sz="3600" b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 pitchFamily="34" charset="0"/>
              </a:rPr>
              <a:t>POR EJEMPLO:</a:t>
            </a:r>
          </a:p>
          <a:p>
            <a:pPr>
              <a:tabLst>
                <a:tab pos="746125" algn="l"/>
              </a:tabLst>
            </a:pPr>
            <a:endParaRPr lang="en-US" sz="3600" b="1" dirty="0" smtClean="0">
              <a:solidFill>
                <a:srgbClr val="000066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Calibri" pitchFamily="34" charset="0"/>
            </a:endParaRPr>
          </a:p>
          <a:p>
            <a:pPr>
              <a:tabLst>
                <a:tab pos="746125" algn="l"/>
              </a:tabLst>
            </a:pPr>
            <a:r>
              <a:rPr lang="en-US" sz="3600" b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 pitchFamily="34" charset="0"/>
              </a:rPr>
              <a:t>•	</a:t>
            </a:r>
            <a:r>
              <a:rPr lang="es-ES" sz="3600" b="1" i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 pitchFamily="34" charset="0"/>
              </a:rPr>
              <a:t>"¿Su Familia Necesita a Dios?" </a:t>
            </a:r>
            <a:r>
              <a:rPr lang="en-US" sz="2800" b="1" i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 pitchFamily="34" charset="0"/>
              </a:rPr>
              <a:t>(Gen. 12:3)</a:t>
            </a:r>
            <a:r>
              <a:rPr lang="en-US" sz="3600" b="1" i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 pitchFamily="34" charset="0"/>
              </a:rPr>
              <a:t> </a:t>
            </a:r>
          </a:p>
          <a:p>
            <a:pPr>
              <a:tabLst>
                <a:tab pos="746125" algn="l"/>
              </a:tabLst>
            </a:pPr>
            <a:endParaRPr lang="en-US" sz="3600" b="1" dirty="0">
              <a:solidFill>
                <a:srgbClr val="000066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Calibri" pitchFamily="34" charset="0"/>
            </a:endParaRPr>
          </a:p>
          <a:p>
            <a:pPr>
              <a:tabLst>
                <a:tab pos="746125" algn="l"/>
              </a:tabLst>
            </a:pPr>
            <a:r>
              <a:rPr lang="es-ES" sz="3600" b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 pitchFamily="34" charset="0"/>
              </a:rPr>
              <a:t>Casi todo el mundo se preocupa por el bienestar de su propia familia. Esta pregunta hace muy probable que las necesidades de la familia salgan a la superficie y causa que busquen a Dios en busca de respuestas y de oración.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5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1981200"/>
            <a:ext cx="868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746125" algn="l"/>
              </a:tabLst>
            </a:pPr>
            <a:r>
              <a:rPr lang="es-ES" sz="4800" b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 pitchFamily="34" charset="0"/>
              </a:rPr>
              <a:t>Ayune y ore como equipo, </a:t>
            </a:r>
            <a:br>
              <a:rPr lang="es-ES" sz="4800" b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 pitchFamily="34" charset="0"/>
              </a:rPr>
            </a:br>
            <a:r>
              <a:rPr lang="es-ES" sz="4800" b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 pitchFamily="34" charset="0"/>
              </a:rPr>
              <a:t>para un específico y apropiado tema para su comunidad.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5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" y="610612"/>
            <a:ext cx="868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746125" algn="l"/>
              </a:tabLst>
            </a:pPr>
            <a:r>
              <a:rPr lang="en-US" sz="4800" b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 pitchFamily="34" charset="0"/>
              </a:rPr>
              <a:t>¡</a:t>
            </a:r>
            <a:r>
              <a:rPr lang="en-US" sz="4800" b="1" dirty="0" err="1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 pitchFamily="34" charset="0"/>
              </a:rPr>
              <a:t>Luego</a:t>
            </a:r>
            <a:r>
              <a:rPr lang="en-US" sz="4800" b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 pitchFamily="34" charset="0"/>
              </a:rPr>
              <a:t> </a:t>
            </a:r>
            <a:r>
              <a:rPr lang="en-US" sz="4800" b="1" dirty="0" err="1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 pitchFamily="34" charset="0"/>
              </a:rPr>
              <a:t>nos</a:t>
            </a:r>
            <a:r>
              <a:rPr lang="en-US" sz="4800" b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 pitchFamily="34" charset="0"/>
              </a:rPr>
              <a:t> </a:t>
            </a:r>
            <a:r>
              <a:rPr lang="en-US" sz="4800" b="1" dirty="0" err="1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 pitchFamily="34" charset="0"/>
              </a:rPr>
              <a:t>prepararemos</a:t>
            </a:r>
            <a:r>
              <a:rPr lang="en-US" sz="4800" b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 pitchFamily="34" charset="0"/>
              </a:rPr>
              <a:t> </a:t>
            </a:r>
            <a:r>
              <a:rPr lang="en-US" sz="4800" b="1" dirty="0" err="1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 pitchFamily="34" charset="0"/>
              </a:rPr>
              <a:t>para</a:t>
            </a:r>
            <a:r>
              <a:rPr lang="en-US" sz="4800" b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 pitchFamily="34" charset="0"/>
              </a:rPr>
              <a:t>…</a:t>
            </a:r>
          </a:p>
        </p:txBody>
      </p:sp>
      <p:pic>
        <p:nvPicPr>
          <p:cNvPr id="4" name="Picture 3" descr="Friend Da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00075" y="2189355"/>
            <a:ext cx="5991449" cy="314464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5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1592282"/>
            <a:ext cx="8610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i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 pitchFamily="34" charset="0"/>
              </a:rPr>
              <a:t>“Yo planté, </a:t>
            </a:r>
            <a:r>
              <a:rPr lang="es-ES" sz="3600" b="1" i="1" dirty="0" err="1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 pitchFamily="34" charset="0"/>
              </a:rPr>
              <a:t>Apolos</a:t>
            </a:r>
            <a:r>
              <a:rPr lang="es-ES" sz="3600" b="1" i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 pitchFamily="34" charset="0"/>
              </a:rPr>
              <a:t> regó; pero el crecimiento lo ha dado Dios. Así que ni el que planta es algo, ni el que riega, sino Dios, que da el crecimiento. Y el que planta y el que riega son una misma cosa; aunque cada uno recibirá su recompensa conforme a su labor.”  I Corintios 3:6-8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809685"/>
            <a:ext cx="8610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Bangle" pitchFamily="2" charset="0"/>
              </a:rPr>
              <a:t>El </a:t>
            </a:r>
            <a:r>
              <a:rPr lang="en-US" sz="4800" b="1" dirty="0" err="1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Bangle" pitchFamily="2" charset="0"/>
              </a:rPr>
              <a:t>Ciclo</a:t>
            </a:r>
            <a:r>
              <a:rPr lang="en-US" sz="4800" b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Bangle" pitchFamily="2" charset="0"/>
              </a:rPr>
              <a:t> </a:t>
            </a:r>
            <a:r>
              <a:rPr lang="en-US" sz="4800" b="1" dirty="0" err="1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Bangle" pitchFamily="2" charset="0"/>
              </a:rPr>
              <a:t>Evangelístico</a:t>
            </a:r>
            <a:r>
              <a:rPr lang="en-US" sz="4800" b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Bangle" pitchFamily="2" charset="0"/>
              </a:rPr>
              <a:t> </a:t>
            </a:r>
            <a:r>
              <a:rPr lang="es-ES" sz="4000" b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 pitchFamily="34" charset="0"/>
              </a:rPr>
              <a:t>es comparado con un proceso agrícola, similar al desarrollo de una planta. </a:t>
            </a:r>
          </a:p>
          <a:p>
            <a:endParaRPr lang="es-ES" sz="4000" b="1" dirty="0" smtClean="0">
              <a:solidFill>
                <a:srgbClr val="000066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Calibri" pitchFamily="34" charset="0"/>
            </a:endParaRPr>
          </a:p>
          <a:p>
            <a:r>
              <a:rPr lang="es-ES" sz="4000" b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 pitchFamily="34" charset="0"/>
              </a:rPr>
              <a:t>Hay cinco pasos en este ciclo de cinco semanas, vamos a revisarlos una vez más: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5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768965"/>
            <a:ext cx="86106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746125" algn="l"/>
              </a:tabLst>
            </a:pPr>
            <a:r>
              <a:rPr lang="en-US" sz="4400" b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Bangle" pitchFamily="2" charset="0"/>
              </a:rPr>
              <a:t>1.	ARAR </a:t>
            </a:r>
          </a:p>
          <a:p>
            <a:pPr>
              <a:tabLst>
                <a:tab pos="746125" algn="l"/>
              </a:tabLst>
            </a:pPr>
            <a:endParaRPr lang="es-ES" sz="3600" b="1" dirty="0" smtClean="0">
              <a:solidFill>
                <a:srgbClr val="000066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Calibri" pitchFamily="34" charset="0"/>
            </a:endParaRPr>
          </a:p>
          <a:p>
            <a:pPr>
              <a:tabLst>
                <a:tab pos="746125" algn="l"/>
              </a:tabLst>
            </a:pPr>
            <a:r>
              <a:rPr lang="es-ES" sz="3600" b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 pitchFamily="34" charset="0"/>
              </a:rPr>
              <a:t>Ore por 10 amigos cada día y ayune por ellos un día en esa semana.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5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748367"/>
            <a:ext cx="8610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746125" algn="l"/>
              </a:tabLst>
            </a:pPr>
            <a:r>
              <a:rPr lang="en-US" sz="4400" b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Bangle" pitchFamily="2" charset="0"/>
              </a:rPr>
              <a:t>2.	PLANTAR</a:t>
            </a:r>
          </a:p>
          <a:p>
            <a:pPr>
              <a:tabLst>
                <a:tab pos="746125" algn="l"/>
              </a:tabLst>
            </a:pPr>
            <a:endParaRPr lang="es-ES" sz="3600" b="1" dirty="0" smtClean="0">
              <a:solidFill>
                <a:srgbClr val="000066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Calibri" pitchFamily="34" charset="0"/>
            </a:endParaRPr>
          </a:p>
          <a:p>
            <a:pPr>
              <a:tabLst>
                <a:tab pos="746125" algn="l"/>
              </a:tabLst>
            </a:pPr>
            <a:r>
              <a:rPr lang="es-ES" sz="3600" b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 pitchFamily="34" charset="0"/>
              </a:rPr>
              <a:t>Llame a sus amigos para saludarlos e informarles que usted ha estado pensando en ellos y orando por ellos. Continúe orando y ayunando por ellos. </a:t>
            </a:r>
            <a:endParaRPr lang="en-US" sz="3600" b="1" dirty="0" smtClean="0">
              <a:solidFill>
                <a:srgbClr val="000066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5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742176"/>
            <a:ext cx="861060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746125" algn="l"/>
              </a:tabLst>
            </a:pPr>
            <a:r>
              <a:rPr lang="en-US" sz="4400" b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Bangle" pitchFamily="2" charset="0"/>
              </a:rPr>
              <a:t>3.	REGAR</a:t>
            </a:r>
            <a:r>
              <a:rPr lang="en-US" sz="3600" b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 pitchFamily="34" charset="0"/>
              </a:rPr>
              <a:t/>
            </a:r>
            <a:br>
              <a:rPr lang="en-US" sz="3600" b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 pitchFamily="34" charset="0"/>
              </a:rPr>
            </a:br>
            <a:endParaRPr lang="en-US" sz="2400" b="1" dirty="0" smtClean="0">
              <a:solidFill>
                <a:srgbClr val="000066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Calibri" pitchFamily="34" charset="0"/>
            </a:endParaRPr>
          </a:p>
          <a:p>
            <a:pPr>
              <a:tabLst>
                <a:tab pos="746125" algn="l"/>
              </a:tabLst>
            </a:pPr>
            <a:r>
              <a:rPr lang="es-ES" sz="3600" b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 pitchFamily="34" charset="0"/>
              </a:rPr>
              <a:t>Esta semana visite a sus amigos.  Deles un breve saludo y tal vez lléveles un pastel o una planta si le es posible. Hágales saber que ha estado orando por ellos. Invítelos al Día del Amigo y déjeles saber que usted irá a verles la próxima semana para entregarles una invitación. Continúe orando y ayunando. </a:t>
            </a:r>
            <a:endParaRPr lang="en-US" sz="3600" b="1" dirty="0" smtClean="0">
              <a:solidFill>
                <a:srgbClr val="000066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5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713363"/>
            <a:ext cx="86106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746125" algn="l"/>
              </a:tabLst>
            </a:pPr>
            <a:r>
              <a:rPr lang="en-US" sz="4400" b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Bangle" pitchFamily="2" charset="0"/>
              </a:rPr>
              <a:t>4.	ABONAR </a:t>
            </a:r>
            <a:r>
              <a:rPr lang="en-US" sz="3600" b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Bangle" pitchFamily="2" charset="0"/>
              </a:rPr>
              <a:t/>
            </a:r>
            <a:br>
              <a:rPr lang="en-US" sz="3600" b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Bangle" pitchFamily="2" charset="0"/>
              </a:rPr>
            </a:br>
            <a:endParaRPr lang="en-US" sz="3600" b="1" dirty="0" smtClean="0">
              <a:solidFill>
                <a:srgbClr val="000066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Bangle" pitchFamily="2" charset="0"/>
            </a:endParaRPr>
          </a:p>
          <a:p>
            <a:pPr>
              <a:tabLst>
                <a:tab pos="746125" algn="l"/>
              </a:tabLst>
            </a:pPr>
            <a:r>
              <a:rPr lang="es-ES" sz="3600" b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 pitchFamily="34" charset="0"/>
              </a:rPr>
              <a:t>Visítelos y entrégueles la invitación.</a:t>
            </a:r>
            <a:endParaRPr lang="en-US" sz="3600" b="1" dirty="0" smtClean="0">
              <a:solidFill>
                <a:srgbClr val="000066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5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768965"/>
            <a:ext cx="861060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746125" algn="l"/>
              </a:tabLst>
            </a:pPr>
            <a:r>
              <a:rPr lang="en-US" sz="4400" b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Bangle" pitchFamily="2" charset="0"/>
              </a:rPr>
              <a:t>5.	COSECHAR</a:t>
            </a:r>
            <a:r>
              <a:rPr lang="en-US" sz="3600" b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Bangle" pitchFamily="2" charset="0"/>
              </a:rPr>
              <a:t/>
            </a:r>
            <a:br>
              <a:rPr lang="en-US" sz="3600" b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Bangle" pitchFamily="2" charset="0"/>
              </a:rPr>
            </a:br>
            <a:endParaRPr lang="en-US" sz="3600" b="1" dirty="0" smtClean="0">
              <a:solidFill>
                <a:srgbClr val="000066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Bangle" pitchFamily="2" charset="0"/>
            </a:endParaRPr>
          </a:p>
          <a:p>
            <a:pPr>
              <a:tabLst>
                <a:tab pos="746125" algn="l"/>
              </a:tabLst>
            </a:pPr>
            <a:r>
              <a:rPr lang="es-ES" sz="3600" b="1" dirty="0" smtClean="0">
                <a:solidFill>
                  <a:srgbClr val="000066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 pitchFamily="34" charset="0"/>
              </a:rPr>
              <a:t>Asegúrese de que ellos asistan al Día del Amigo. Transpórtelos, ayúdeles con sus niños, etc.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5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Custom Design">
  <a:themeElements>
    <a:clrScheme name="1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2946</TotalTime>
  <Words>263</Words>
  <Application>Microsoft Office PowerPoint</Application>
  <PresentationFormat>On-screen Show (4:3)</PresentationFormat>
  <Paragraphs>55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Times New Roman</vt:lpstr>
      <vt:lpstr>Bangle</vt:lpstr>
      <vt:lpstr>Default Design</vt:lpstr>
      <vt:lpstr>Custom Design</vt:lpstr>
      <vt:lpstr>1_Custom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sundaysource.org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Jonathan R. Bailey</dc:creator>
  <cp:lastModifiedBy>.</cp:lastModifiedBy>
  <cp:revision>192</cp:revision>
  <dcterms:created xsi:type="dcterms:W3CDTF">2005-04-15T19:25:47Z</dcterms:created>
  <dcterms:modified xsi:type="dcterms:W3CDTF">2012-09-07T12:40:24Z</dcterms:modified>
</cp:coreProperties>
</file>